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3cec0833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3cec0833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3cec083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3cec083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83cec083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83cec083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83cec083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83cec083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83cec083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83cec083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83cec083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83cec083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83cec083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83cec083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83cec083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83cec083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3cec08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3cec08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83cec083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83cec083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83cec0833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83cec0833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83cec083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83cec083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83cec083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83cec083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83cec083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83cec083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83cec0833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83cec0833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83cec083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83cec083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83cec083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83cec083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83cec083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83cec083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3cec083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3cec083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18.jpg"/><Relationship Id="rId6"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Code Visualization using Virtual Reality</a:t>
            </a:r>
            <a:endParaRPr/>
          </a:p>
        </p:txBody>
      </p:sp>
      <p:sp>
        <p:nvSpPr>
          <p:cNvPr id="229" name="Google Shape;229;p17"/>
          <p:cNvSpPr txBox="1"/>
          <p:nvPr>
            <p:ph idx="1" type="subTitle"/>
          </p:nvPr>
        </p:nvSpPr>
        <p:spPr>
          <a:xfrm>
            <a:off x="5083950" y="3924925"/>
            <a:ext cx="3470700" cy="93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BTP from Sem V by:</a:t>
            </a:r>
            <a:endParaRPr/>
          </a:p>
          <a:p>
            <a:pPr indent="0" lvl="0" marL="0" rtl="0" algn="r">
              <a:lnSpc>
                <a:spcPct val="100000"/>
              </a:lnSpc>
              <a:spcBef>
                <a:spcPts val="0"/>
              </a:spcBef>
              <a:spcAft>
                <a:spcPts val="0"/>
              </a:spcAft>
              <a:buNone/>
            </a:pPr>
            <a:r>
              <a:rPr lang="en-GB"/>
              <a:t>Anurag Shah, B16CS034</a:t>
            </a:r>
            <a:endParaRPr/>
          </a:p>
          <a:p>
            <a:pPr indent="0" lvl="0" marL="0" rtl="0" algn="r">
              <a:lnSpc>
                <a:spcPct val="100000"/>
              </a:lnSpc>
              <a:spcBef>
                <a:spcPts val="0"/>
              </a:spcBef>
              <a:spcAft>
                <a:spcPts val="0"/>
              </a:spcAft>
              <a:buNone/>
            </a:pPr>
            <a:r>
              <a:rPr lang="en-GB"/>
              <a:t>Chinmay Garg, B16CS041</a:t>
            </a:r>
            <a:endParaRPr/>
          </a:p>
          <a:p>
            <a:pPr indent="0" lvl="0" marL="457200" rtl="0" algn="l">
              <a:lnSpc>
                <a:spcPct val="100000"/>
              </a:lnSpc>
              <a:spcBef>
                <a:spcPts val="0"/>
              </a:spcBef>
              <a:spcAft>
                <a:spcPts val="0"/>
              </a:spcAft>
              <a:buNone/>
            </a:pPr>
            <a:r>
              <a:rPr lang="en-GB"/>
              <a:t>            Under guidance of Dr. Sumit Kalra</a:t>
            </a:r>
            <a:endParaRPr/>
          </a:p>
          <a:p>
            <a:pPr indent="0" lvl="0" marL="0" rtl="0" algn="r">
              <a:lnSpc>
                <a:spcPct val="100000"/>
              </a:lnSpc>
              <a:spcBef>
                <a:spcPts val="0"/>
              </a:spcBef>
              <a:spcAft>
                <a:spcPts val="0"/>
              </a:spcAft>
              <a:buNone/>
            </a:pPr>
            <a:r>
              <a:rPr lang="en-GB"/>
              <a:t>(CSE Department, IIT Jodhpur)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Script</a:t>
            </a:r>
            <a:endParaRPr/>
          </a:p>
        </p:txBody>
      </p:sp>
      <p:pic>
        <p:nvPicPr>
          <p:cNvPr id="298" name="Google Shape;298;p26"/>
          <p:cNvPicPr preferRelativeResize="0"/>
          <p:nvPr/>
        </p:nvPicPr>
        <p:blipFill>
          <a:blip r:embed="rId3">
            <a:alphaModFix/>
          </a:blip>
          <a:stretch>
            <a:fillRect/>
          </a:stretch>
        </p:blipFill>
        <p:spPr>
          <a:xfrm>
            <a:off x="1709738" y="1449950"/>
            <a:ext cx="5724525" cy="318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Command Utility</a:t>
            </a:r>
            <a:endParaRPr/>
          </a:p>
        </p:txBody>
      </p:sp>
      <p:pic>
        <p:nvPicPr>
          <p:cNvPr id="304" name="Google Shape;304;p27"/>
          <p:cNvPicPr preferRelativeResize="0"/>
          <p:nvPr/>
        </p:nvPicPr>
        <p:blipFill>
          <a:blip r:embed="rId3">
            <a:alphaModFix/>
          </a:blip>
          <a:stretch>
            <a:fillRect/>
          </a:stretch>
        </p:blipFill>
        <p:spPr>
          <a:xfrm>
            <a:off x="1951275" y="1614550"/>
            <a:ext cx="5241450" cy="278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GDB Scripting</a:t>
            </a:r>
            <a:endParaRPr/>
          </a:p>
        </p:txBody>
      </p:sp>
      <p:pic>
        <p:nvPicPr>
          <p:cNvPr id="310" name="Google Shape;310;p28"/>
          <p:cNvPicPr preferRelativeResize="0"/>
          <p:nvPr/>
        </p:nvPicPr>
        <p:blipFill>
          <a:blip r:embed="rId3">
            <a:alphaModFix/>
          </a:blip>
          <a:stretch>
            <a:fillRect/>
          </a:stretch>
        </p:blipFill>
        <p:spPr>
          <a:xfrm>
            <a:off x="2241038" y="1470525"/>
            <a:ext cx="4661925" cy="2980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Unity Side of Development</a:t>
            </a:r>
            <a:endParaRPr/>
          </a:p>
        </p:txBody>
      </p:sp>
      <p:sp>
        <p:nvSpPr>
          <p:cNvPr id="316" name="Google Shape;316;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made two Game Scenes:</a:t>
            </a:r>
            <a:endParaRPr/>
          </a:p>
          <a:p>
            <a:pPr indent="-311150" lvl="0" marL="457200" rtl="0" algn="l">
              <a:spcBef>
                <a:spcPts val="1600"/>
              </a:spcBef>
              <a:spcAft>
                <a:spcPts val="0"/>
              </a:spcAft>
              <a:buSzPts val="1300"/>
              <a:buAutoNum type="arabicPeriod"/>
            </a:pPr>
            <a:r>
              <a:rPr lang="en-GB"/>
              <a:t>Menu</a:t>
            </a:r>
            <a:endParaRPr/>
          </a:p>
          <a:p>
            <a:pPr indent="-311150" lvl="0" marL="457200" rtl="0" algn="l">
              <a:spcBef>
                <a:spcPts val="0"/>
              </a:spcBef>
              <a:spcAft>
                <a:spcPts val="0"/>
              </a:spcAft>
              <a:buSzPts val="1300"/>
              <a:buAutoNum type="arabicPeriod"/>
            </a:pPr>
            <a:r>
              <a:rPr lang="en-GB"/>
              <a:t>Main</a:t>
            </a:r>
            <a:endParaRPr/>
          </a:p>
          <a:p>
            <a:pPr indent="0" lvl="0" marL="0" rtl="0" algn="l">
              <a:spcBef>
                <a:spcPts val="1600"/>
              </a:spcBef>
              <a:spcAft>
                <a:spcPts val="0"/>
              </a:spcAft>
              <a:buNone/>
            </a:pPr>
            <a:r>
              <a:rPr lang="en-GB"/>
              <a:t>In ‘Menu’ Game Scene, we have made our homescreen and the aboutscreen of our app.</a:t>
            </a:r>
            <a:endParaRPr/>
          </a:p>
          <a:p>
            <a:pPr indent="0" lvl="0" marL="0" rtl="0" algn="l">
              <a:spcBef>
                <a:spcPts val="1600"/>
              </a:spcBef>
              <a:spcAft>
                <a:spcPts val="1600"/>
              </a:spcAft>
              <a:buNone/>
            </a:pPr>
            <a:r>
              <a:rPr lang="en-GB"/>
              <a:t>In ‘Main’ Game Scene, we have the debugging process going 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‘Menu’ Game Scene</a:t>
            </a:r>
            <a:endParaRPr/>
          </a:p>
        </p:txBody>
      </p:sp>
      <p:pic>
        <p:nvPicPr>
          <p:cNvPr id="322" name="Google Shape;322;p30"/>
          <p:cNvPicPr preferRelativeResize="0"/>
          <p:nvPr/>
        </p:nvPicPr>
        <p:blipFill rotWithShape="1">
          <a:blip r:embed="rId3">
            <a:alphaModFix/>
          </a:blip>
          <a:srcRect b="13052" l="14691" r="11886" t="26348"/>
          <a:stretch/>
        </p:blipFill>
        <p:spPr>
          <a:xfrm>
            <a:off x="943275" y="1307850"/>
            <a:ext cx="7747349" cy="3596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‘Main’ </a:t>
            </a:r>
            <a:r>
              <a:rPr lang="en-GB"/>
              <a:t>Game Scene</a:t>
            </a:r>
            <a:endParaRPr/>
          </a:p>
        </p:txBody>
      </p:sp>
      <p:pic>
        <p:nvPicPr>
          <p:cNvPr id="328" name="Google Shape;328;p31"/>
          <p:cNvPicPr preferRelativeResize="0"/>
          <p:nvPr/>
        </p:nvPicPr>
        <p:blipFill rotWithShape="1">
          <a:blip r:embed="rId3">
            <a:alphaModFix/>
          </a:blip>
          <a:srcRect b="13340" l="14123" r="44249" t="28097"/>
          <a:stretch/>
        </p:blipFill>
        <p:spPr>
          <a:xfrm>
            <a:off x="1887075" y="846825"/>
            <a:ext cx="5369851" cy="4249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Efficiency Survey</a:t>
            </a:r>
            <a:endParaRPr/>
          </a:p>
        </p:txBody>
      </p:sp>
      <p:sp>
        <p:nvSpPr>
          <p:cNvPr id="334" name="Google Shape;334;p32"/>
          <p:cNvSpPr txBox="1"/>
          <p:nvPr>
            <p:ph idx="1" type="body"/>
          </p:nvPr>
        </p:nvSpPr>
        <p:spPr>
          <a:xfrm>
            <a:off x="598000" y="1567550"/>
            <a:ext cx="34032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We conducted a survey on our friends by giving them a C++ code with a runtime error and then asked them to debug it. First, manually and then using our product.</a:t>
            </a:r>
            <a:endParaRPr/>
          </a:p>
          <a:p>
            <a:pPr indent="0" lvl="0" marL="0" rtl="0" algn="just">
              <a:spcBef>
                <a:spcPts val="1600"/>
              </a:spcBef>
              <a:spcAft>
                <a:spcPts val="0"/>
              </a:spcAft>
              <a:buNone/>
            </a:pPr>
            <a:r>
              <a:rPr lang="en-GB"/>
              <a:t>The result was as clear as a day. Our Product not only decreased the time required to debug that error, but also gave a sure shot result every time in one go, which was not the case with the manual debugging.</a:t>
            </a:r>
            <a:endParaRPr/>
          </a:p>
          <a:p>
            <a:pPr indent="0" lvl="0" marL="0" rtl="0" algn="just">
              <a:spcBef>
                <a:spcPts val="1600"/>
              </a:spcBef>
              <a:spcAft>
                <a:spcPts val="1600"/>
              </a:spcAft>
              <a:buNone/>
            </a:pPr>
            <a:r>
              <a:rPr lang="en-GB"/>
              <a:t>The small differences in the 2 corresponding readings is due to the small size of the code.</a:t>
            </a:r>
            <a:endParaRPr/>
          </a:p>
        </p:txBody>
      </p:sp>
      <p:pic>
        <p:nvPicPr>
          <p:cNvPr id="335" name="Google Shape;335;p32" title="Points scored"/>
          <p:cNvPicPr preferRelativeResize="0"/>
          <p:nvPr/>
        </p:nvPicPr>
        <p:blipFill>
          <a:blip r:embed="rId3">
            <a:alphaModFix/>
          </a:blip>
          <a:stretch>
            <a:fillRect/>
          </a:stretch>
        </p:blipFill>
        <p:spPr>
          <a:xfrm>
            <a:off x="4107675" y="1680863"/>
            <a:ext cx="4905300" cy="268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 Faced</a:t>
            </a:r>
            <a:endParaRPr/>
          </a:p>
        </p:txBody>
      </p:sp>
      <p:sp>
        <p:nvSpPr>
          <p:cNvPr id="341" name="Google Shape;341;p3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42" name="Google Shape;342;p3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This was the pioneer project done on the Virtual Reality technology, done in our institute. None of our seniors or batchmates had done anything in this field. Even most of us were seeing a Virtual Reality headset for the first time in our life.</a:t>
            </a:r>
            <a:endParaRPr>
              <a:solidFill>
                <a:srgbClr val="FFFFFF"/>
              </a:solidFill>
            </a:endParaRPr>
          </a:p>
        </p:txBody>
      </p:sp>
      <p:sp>
        <p:nvSpPr>
          <p:cNvPr id="343" name="Google Shape;343;p3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44" name="Google Shape;344;p3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Almost no tutorials or documentations available guiding the development of a VR based ‘utility’ app. For every single thing, we had to relate the process with the game development, which is an extremely different field, or had to go with our intuitions.</a:t>
            </a:r>
            <a:endParaRPr>
              <a:solidFill>
                <a:srgbClr val="FFFFFF"/>
              </a:solidFill>
            </a:endParaRPr>
          </a:p>
        </p:txBody>
      </p:sp>
      <p:sp>
        <p:nvSpPr>
          <p:cNvPr id="345" name="Google Shape;345;p3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46" name="Google Shape;346;p3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The cloud services provided by Unity Technologies is very poor. Even after trying for multiple times, we were unable to collaborate on a project through Unity. Finally, we had to do the project on one PC, taking turns, reducing our efficiency.</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Behind the scenes</a:t>
            </a:r>
            <a:endParaRPr/>
          </a:p>
        </p:txBody>
      </p:sp>
      <p:sp>
        <p:nvSpPr>
          <p:cNvPr id="352" name="Google Shape;352;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 have C# code attached to  the GameObjects which manage all the events in our app.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1297500" y="393750"/>
            <a:ext cx="7038900" cy="39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This “code_update()” function is used to update the debugging information in the execution window</a:t>
            </a:r>
            <a:endParaRPr sz="1000"/>
          </a:p>
        </p:txBody>
      </p:sp>
      <p:pic>
        <p:nvPicPr>
          <p:cNvPr id="358" name="Google Shape;358;p35"/>
          <p:cNvPicPr preferRelativeResize="0"/>
          <p:nvPr/>
        </p:nvPicPr>
        <p:blipFill rotWithShape="1">
          <a:blip r:embed="rId3">
            <a:alphaModFix/>
          </a:blip>
          <a:srcRect b="6859" l="18242" r="11458" t="9897"/>
          <a:stretch/>
        </p:blipFill>
        <p:spPr>
          <a:xfrm>
            <a:off x="1297500" y="793350"/>
            <a:ext cx="7635024" cy="4350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Under our B.Tech. Technical Project for the Semester V, we have developed a Virtual Reality software application which visualizes the process of debugging.</a:t>
            </a:r>
            <a:endParaRPr/>
          </a:p>
          <a:p>
            <a:pPr indent="0" lvl="0" marL="0" rtl="0" algn="just">
              <a:spcBef>
                <a:spcPts val="1600"/>
              </a:spcBef>
              <a:spcAft>
                <a:spcPts val="0"/>
              </a:spcAft>
              <a:buNone/>
            </a:pPr>
            <a:r>
              <a:rPr lang="en-GB"/>
              <a:t>This project was performed under the guidance of Dr. Sumit Kalra.</a:t>
            </a:r>
            <a:endParaRPr/>
          </a:p>
          <a:p>
            <a:pPr indent="0" lvl="0" marL="0" rtl="0" algn="just">
              <a:spcBef>
                <a:spcPts val="1600"/>
              </a:spcBef>
              <a:spcAft>
                <a:spcPts val="0"/>
              </a:spcAft>
              <a:buNone/>
            </a:pPr>
            <a:r>
              <a:rPr lang="en-GB"/>
              <a:t>The project was developed on Unity3d software(in Windows OS) and on Linux OS. Debugging was done through the help of GNU GDB software.</a:t>
            </a:r>
            <a:endParaRPr/>
          </a:p>
          <a:p>
            <a:pPr indent="0" lvl="0" marL="0" rtl="0" algn="just">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36"/>
          <p:cNvPicPr preferRelativeResize="0"/>
          <p:nvPr/>
        </p:nvPicPr>
        <p:blipFill rotWithShape="1">
          <a:blip r:embed="rId3">
            <a:alphaModFix/>
          </a:blip>
          <a:srcRect b="7400" l="16269" r="28933" t="8692"/>
          <a:stretch/>
        </p:blipFill>
        <p:spPr>
          <a:xfrm>
            <a:off x="1113675" y="37175"/>
            <a:ext cx="7755101" cy="5106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37"/>
          <p:cNvPicPr preferRelativeResize="0"/>
          <p:nvPr/>
        </p:nvPicPr>
        <p:blipFill rotWithShape="1">
          <a:blip r:embed="rId3">
            <a:alphaModFix/>
          </a:blip>
          <a:srcRect b="0" l="0" r="0" t="9181"/>
          <a:stretch/>
        </p:blipFill>
        <p:spPr>
          <a:xfrm>
            <a:off x="1250150" y="428450"/>
            <a:ext cx="7893850" cy="4715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1159763" y="287500"/>
            <a:ext cx="7984200" cy="3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“LoadAllFunctions()” function is used to Load all the functions in a Dictionary named dict.</a:t>
            </a:r>
            <a:endParaRPr sz="1200"/>
          </a:p>
        </p:txBody>
      </p:sp>
      <p:pic>
        <p:nvPicPr>
          <p:cNvPr id="374" name="Google Shape;374;p38"/>
          <p:cNvPicPr preferRelativeResize="0"/>
          <p:nvPr/>
        </p:nvPicPr>
        <p:blipFill rotWithShape="1">
          <a:blip r:embed="rId3">
            <a:alphaModFix/>
          </a:blip>
          <a:srcRect b="11316" l="15974" r="15494" t="10202"/>
          <a:stretch/>
        </p:blipFill>
        <p:spPr>
          <a:xfrm>
            <a:off x="1159725" y="747150"/>
            <a:ext cx="7772798" cy="4311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39"/>
          <p:cNvPicPr preferRelativeResize="0"/>
          <p:nvPr/>
        </p:nvPicPr>
        <p:blipFill rotWithShape="1">
          <a:blip r:embed="rId3">
            <a:alphaModFix/>
          </a:blip>
          <a:srcRect b="10762" l="16170" r="29031" t="9103"/>
          <a:stretch/>
        </p:blipFill>
        <p:spPr>
          <a:xfrm>
            <a:off x="1473525" y="835700"/>
            <a:ext cx="6918974" cy="4222824"/>
          </a:xfrm>
          <a:prstGeom prst="rect">
            <a:avLst/>
          </a:prstGeom>
          <a:noFill/>
          <a:ln>
            <a:noFill/>
          </a:ln>
        </p:spPr>
      </p:pic>
      <p:sp>
        <p:nvSpPr>
          <p:cNvPr id="380" name="Google Shape;380;p39"/>
          <p:cNvSpPr txBox="1"/>
          <p:nvPr/>
        </p:nvSpPr>
        <p:spPr>
          <a:xfrm>
            <a:off x="964950" y="198300"/>
            <a:ext cx="7604700" cy="5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“baseindices() function is used to Load all the function names in a Dictionary called base_index.</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0"/>
          <p:cNvSpPr txBox="1"/>
          <p:nvPr>
            <p:ph type="title"/>
          </p:nvPr>
        </p:nvSpPr>
        <p:spPr>
          <a:xfrm>
            <a:off x="1297500" y="393750"/>
            <a:ext cx="69534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“OnDragEnd()” function helps to update the speed of execution.</a:t>
            </a:r>
            <a:endParaRPr sz="1200"/>
          </a:p>
        </p:txBody>
      </p:sp>
      <p:pic>
        <p:nvPicPr>
          <p:cNvPr id="386" name="Google Shape;386;p40"/>
          <p:cNvPicPr preferRelativeResize="0"/>
          <p:nvPr/>
        </p:nvPicPr>
        <p:blipFill rotWithShape="1">
          <a:blip r:embed="rId3">
            <a:alphaModFix/>
          </a:blip>
          <a:srcRect b="6113" l="62715" r="0" t="1250"/>
          <a:stretch/>
        </p:blipFill>
        <p:spPr>
          <a:xfrm>
            <a:off x="787900" y="871125"/>
            <a:ext cx="3133925" cy="4180224"/>
          </a:xfrm>
          <a:prstGeom prst="rect">
            <a:avLst/>
          </a:prstGeom>
          <a:noFill/>
          <a:ln>
            <a:noFill/>
          </a:ln>
        </p:spPr>
      </p:pic>
      <p:pic>
        <p:nvPicPr>
          <p:cNvPr id="387" name="Google Shape;387;p40"/>
          <p:cNvPicPr preferRelativeResize="0"/>
          <p:nvPr/>
        </p:nvPicPr>
        <p:blipFill rotWithShape="1">
          <a:blip r:embed="rId4">
            <a:alphaModFix/>
          </a:blip>
          <a:srcRect b="41604" l="17423" r="36128" t="40184"/>
          <a:stretch/>
        </p:blipFill>
        <p:spPr>
          <a:xfrm>
            <a:off x="3992650" y="1915750"/>
            <a:ext cx="4975301" cy="1593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1"/>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Now, </a:t>
            </a:r>
            <a:r>
              <a:rPr lang="en-GB"/>
              <a:t>let's</a:t>
            </a:r>
            <a:r>
              <a:rPr lang="en-GB"/>
              <a:t> watch the demo run for this product.</a:t>
            </a:r>
            <a:endParaRPr/>
          </a:p>
        </p:txBody>
      </p:sp>
      <p:sp>
        <p:nvSpPr>
          <p:cNvPr id="393" name="Google Shape;393;p41"/>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will be running a .exe file build for this project in Windows OS environment.</a:t>
            </a:r>
            <a:endParaRPr/>
          </a:p>
          <a:p>
            <a:pPr indent="0" lvl="0" marL="0" rtl="0" algn="l">
              <a:spcBef>
                <a:spcPts val="1600"/>
              </a:spcBef>
              <a:spcAft>
                <a:spcPts val="1600"/>
              </a:spcAft>
              <a:buNone/>
            </a:pPr>
            <a:r>
              <a:t/>
            </a:r>
            <a:endParaRPr/>
          </a:p>
        </p:txBody>
      </p:sp>
      <p:grpSp>
        <p:nvGrpSpPr>
          <p:cNvPr id="394" name="Google Shape;394;p41"/>
          <p:cNvGrpSpPr/>
          <p:nvPr/>
        </p:nvGrpSpPr>
        <p:grpSpPr>
          <a:xfrm>
            <a:off x="2833760" y="1272110"/>
            <a:ext cx="3461100" cy="2671532"/>
            <a:chOff x="3553042" y="1657806"/>
            <a:chExt cx="3461100" cy="2671532"/>
          </a:xfrm>
        </p:grpSpPr>
        <p:sp>
          <p:nvSpPr>
            <p:cNvPr id="395" name="Google Shape;395;p4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3" name="Google Shape;403;p41"/>
          <p:cNvPicPr preferRelativeResize="0"/>
          <p:nvPr/>
        </p:nvPicPr>
        <p:blipFill rotWithShape="1">
          <a:blip r:embed="rId3">
            <a:alphaModFix/>
          </a:blip>
          <a:srcRect b="8431" l="641" r="641" t="12473"/>
          <a:stretch/>
        </p:blipFill>
        <p:spPr>
          <a:xfrm>
            <a:off x="2886875" y="1330375"/>
            <a:ext cx="3355200" cy="1909800"/>
          </a:xfrm>
          <a:prstGeom prst="rect">
            <a:avLst/>
          </a:prstGeom>
          <a:noFill/>
          <a:ln>
            <a:noFill/>
          </a:ln>
        </p:spPr>
      </p:pic>
      <p:sp>
        <p:nvSpPr>
          <p:cNvPr id="404" name="Google Shape;404;p41"/>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txBox="1"/>
          <p:nvPr/>
        </p:nvSpPr>
        <p:spPr>
          <a:xfrm>
            <a:off x="1297500" y="393750"/>
            <a:ext cx="70389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Product Demo</a:t>
            </a:r>
            <a:endParaRPr sz="2400">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11" name="Google Shape;411;p4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ffset_comp_342327_edited.jpg" id="412" name="Google Shape;412;p4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13" name="Google Shape;413;p4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offset_comp_342327_edited.jpg" id="414" name="Google Shape;414;p42"/>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15" name="Google Shape;415;p4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42"/>
          <p:cNvGrpSpPr/>
          <p:nvPr/>
        </p:nvGrpSpPr>
        <p:grpSpPr>
          <a:xfrm>
            <a:off x="8110843" y="3443361"/>
            <a:ext cx="435785" cy="692277"/>
            <a:chOff x="7982421" y="3727763"/>
            <a:chExt cx="477311" cy="758244"/>
          </a:xfrm>
        </p:grpSpPr>
        <p:sp>
          <p:nvSpPr>
            <p:cNvPr id="417" name="Google Shape;417;p4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5" name="Google Shape;425;p42"/>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pic>
        <p:nvPicPr>
          <p:cNvPr descr="offset_comp_342327_edited.jpg" id="426" name="Google Shape;426;p42"/>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27" name="Google Shape;427;p42"/>
          <p:cNvGrpSpPr/>
          <p:nvPr/>
        </p:nvGrpSpPr>
        <p:grpSpPr>
          <a:xfrm>
            <a:off x="6762480" y="2546254"/>
            <a:ext cx="1024386" cy="1522884"/>
            <a:chOff x="6505573" y="2745170"/>
            <a:chExt cx="1122000" cy="1668000"/>
          </a:xfrm>
        </p:grpSpPr>
        <p:sp>
          <p:nvSpPr>
            <p:cNvPr id="428" name="Google Shape;428;p4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42"/>
          <p:cNvGrpSpPr/>
          <p:nvPr/>
        </p:nvGrpSpPr>
        <p:grpSpPr>
          <a:xfrm>
            <a:off x="4066820" y="1553491"/>
            <a:ext cx="3159984" cy="2439109"/>
            <a:chOff x="3553042" y="1657806"/>
            <a:chExt cx="3461100" cy="2671532"/>
          </a:xfrm>
        </p:grpSpPr>
        <p:sp>
          <p:nvSpPr>
            <p:cNvPr id="433" name="Google Shape;433;p4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2"/>
          <p:cNvGrpSpPr/>
          <p:nvPr/>
        </p:nvGrpSpPr>
        <p:grpSpPr>
          <a:xfrm>
            <a:off x="6405845" y="3121897"/>
            <a:ext cx="520684" cy="1036470"/>
            <a:chOff x="9543736" y="4486132"/>
            <a:chExt cx="570300" cy="1135235"/>
          </a:xfrm>
        </p:grpSpPr>
        <p:sp>
          <p:nvSpPr>
            <p:cNvPr id="442" name="Google Shape;442;p4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2"/>
          <p:cNvGrpSpPr/>
          <p:nvPr/>
        </p:nvGrpSpPr>
        <p:grpSpPr>
          <a:xfrm>
            <a:off x="7564804" y="3443361"/>
            <a:ext cx="455496" cy="692277"/>
            <a:chOff x="7384375" y="3728000"/>
            <a:chExt cx="498900" cy="758244"/>
          </a:xfrm>
        </p:grpSpPr>
        <p:sp>
          <p:nvSpPr>
            <p:cNvPr id="447" name="Google Shape;447;p4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42"/>
          <p:cNvGrpSpPr/>
          <p:nvPr/>
        </p:nvGrpSpPr>
        <p:grpSpPr>
          <a:xfrm>
            <a:off x="7564836" y="3561758"/>
            <a:ext cx="478081" cy="462776"/>
            <a:chOff x="7384385" y="3857442"/>
            <a:chExt cx="523637" cy="506874"/>
          </a:xfrm>
        </p:grpSpPr>
        <p:sp>
          <p:nvSpPr>
            <p:cNvPr id="452" name="Google Shape;452;p4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42"/>
            <p:cNvGrpSpPr/>
            <p:nvPr/>
          </p:nvGrpSpPr>
          <p:grpSpPr>
            <a:xfrm>
              <a:off x="7384385" y="3857442"/>
              <a:ext cx="523637" cy="498900"/>
              <a:chOff x="7384385" y="3857442"/>
              <a:chExt cx="523637" cy="498900"/>
            </a:xfrm>
          </p:grpSpPr>
          <p:sp>
            <p:nvSpPr>
              <p:cNvPr id="454" name="Google Shape;454;p4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1" name="Google Shape;241;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Logical and runtime errors are a headache! They occur frequently wasting too much time of a programmer. Even when using gdb, it is time consuming and involves a lot of effort.</a:t>
            </a:r>
            <a:endParaRPr>
              <a:solidFill>
                <a:srgbClr val="FFFFFF"/>
              </a:solidFill>
            </a:endParaRPr>
          </a:p>
        </p:txBody>
      </p:sp>
      <p:sp>
        <p:nvSpPr>
          <p:cNvPr id="243" name="Google Shape;243;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Many people do not know how to use gdb. So it becomes an overhead if one wants to code.</a:t>
            </a:r>
            <a:endParaRPr>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6" name="Google Shape;246;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Even if somebody uses gdb he/she should be putting breakpoint at correct position.</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52" name="Google Shape;252;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100"/>
              <a:buFont typeface="Arial"/>
              <a:buNone/>
            </a:pPr>
            <a:r>
              <a:rPr lang="en-GB">
                <a:solidFill>
                  <a:schemeClr val="lt1"/>
                </a:solidFill>
              </a:rPr>
              <a:t>This project intends to implement the debugging process in a three-dimensional computer-generated virtual environment using VR technologies, in such a way so as to increase the ease of performing this process, all the while making it more visually powerful.</a:t>
            </a:r>
            <a:endParaRPr>
              <a:solidFill>
                <a:schemeClr val="lt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Dire Need for an Easy Debugger</a:t>
            </a:r>
            <a:endParaRPr/>
          </a:p>
        </p:txBody>
      </p:sp>
      <p:sp>
        <p:nvSpPr>
          <p:cNvPr id="258" name="Google Shape;258;p21"/>
          <p:cNvSpPr txBox="1"/>
          <p:nvPr>
            <p:ph idx="1" type="body"/>
          </p:nvPr>
        </p:nvSpPr>
        <p:spPr>
          <a:xfrm>
            <a:off x="773100" y="1800575"/>
            <a:ext cx="3798900" cy="24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On a survey done on the CSE students of our institute, only 3 out of 25 students were able to debug using the GNU GDB software.</a:t>
            </a:r>
            <a:endParaRPr/>
          </a:p>
          <a:p>
            <a:pPr indent="0" lvl="0" marL="0" rtl="0" algn="just">
              <a:spcBef>
                <a:spcPts val="1600"/>
              </a:spcBef>
              <a:spcAft>
                <a:spcPts val="1600"/>
              </a:spcAft>
              <a:buNone/>
            </a:pPr>
            <a:r>
              <a:rPr lang="en-GB"/>
              <a:t>Most of them were unfamiliar with the standard procedure of debugging and were using cout statements inside the code for the debugging purposes.</a:t>
            </a:r>
            <a:endParaRPr/>
          </a:p>
        </p:txBody>
      </p:sp>
      <p:pic>
        <p:nvPicPr>
          <p:cNvPr id="259" name="Google Shape;259;p21" title="Points scored"/>
          <p:cNvPicPr preferRelativeResize="0"/>
          <p:nvPr/>
        </p:nvPicPr>
        <p:blipFill>
          <a:blip r:embed="rId3">
            <a:alphaModFix/>
          </a:blip>
          <a:stretch>
            <a:fillRect/>
          </a:stretch>
        </p:blipFill>
        <p:spPr>
          <a:xfrm>
            <a:off x="4936500" y="1764375"/>
            <a:ext cx="4024224" cy="2488301"/>
          </a:xfrm>
          <a:prstGeom prst="rect">
            <a:avLst/>
          </a:prstGeom>
          <a:noFill/>
          <a:ln>
            <a:noFill/>
          </a:ln>
          <a:effectLst>
            <a:outerShdw blurRad="57150" rotWithShape="0" algn="bl" dir="5400000" dist="19050">
              <a:srgbClr val="000000">
                <a:alpha val="51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65" name="Google Shape;265;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All those programmers who are fed up of runtime and logical  errors.</a:t>
            </a:r>
            <a:endParaRPr>
              <a:solidFill>
                <a:srgbClr val="FFFFFF"/>
              </a:solidFill>
            </a:endParaRPr>
          </a:p>
          <a:p>
            <a:pPr indent="0" lvl="0" marL="0" rtl="0" algn="l">
              <a:spcBef>
                <a:spcPts val="1600"/>
              </a:spcBef>
              <a:spcAft>
                <a:spcPts val="1600"/>
              </a:spcAft>
              <a:buNone/>
            </a:pPr>
            <a:r>
              <a:rPr lang="en-GB">
                <a:solidFill>
                  <a:srgbClr val="FFFFFF"/>
                </a:solidFill>
              </a:rPr>
              <a:t>All those programmers who don’t know how to debug.</a:t>
            </a:r>
            <a:endParaRPr>
              <a:solidFill>
                <a:srgbClr val="FFFFFF"/>
              </a:solidFill>
            </a:endParaRPr>
          </a:p>
        </p:txBody>
      </p:sp>
      <p:pic>
        <p:nvPicPr>
          <p:cNvPr descr="offset_comp_267026.jpg" id="266" name="Google Shape;266;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7" name="Google Shape;267;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8" name="Google Shape;268;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9" name="Google Shape;26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Product Advantages</a:t>
            </a:r>
            <a:endParaRPr/>
          </a:p>
        </p:txBody>
      </p:sp>
      <p:sp>
        <p:nvSpPr>
          <p:cNvPr id="275" name="Google Shape;275;p2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6" name="Google Shape;276;p2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A virtual space eliminates requirements of multiple screens, as it provides a 360-degree view, in which we can place multiple virtual screens or a single 360-degree curved screen.</a:t>
            </a:r>
            <a:endParaRPr>
              <a:solidFill>
                <a:srgbClr val="FFFFFF"/>
              </a:solidFill>
            </a:endParaRPr>
          </a:p>
        </p:txBody>
      </p:sp>
      <p:sp>
        <p:nvSpPr>
          <p:cNvPr id="277" name="Google Shape;277;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8" name="Google Shape;278;p2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Can also be used by programmers who lack the knowledge and experience in debugging using the GDB software.</a:t>
            </a:r>
            <a:endParaRPr>
              <a:solidFill>
                <a:srgbClr val="FFFFFF"/>
              </a:solidFill>
            </a:endParaRPr>
          </a:p>
        </p:txBody>
      </p:sp>
      <p:sp>
        <p:nvSpPr>
          <p:cNvPr id="279" name="Google Shape;279;p2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80" name="Google Shape;280;p2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rgbClr val="FFFFFF"/>
                </a:solidFill>
              </a:rPr>
              <a:t>The speed of the process can be adjusted by the users, according to their needs. Also, the whole process of debugging requires no intervention from the user, making this a hands-free experience.</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616650" y="6835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Developing the Product</a:t>
            </a:r>
            <a:endParaRPr/>
          </a:p>
        </p:txBody>
      </p:sp>
      <p:sp>
        <p:nvSpPr>
          <p:cNvPr id="286" name="Google Shape;286;p24"/>
          <p:cNvSpPr txBox="1"/>
          <p:nvPr>
            <p:ph idx="4294967295" type="body"/>
          </p:nvPr>
        </p:nvSpPr>
        <p:spPr>
          <a:xfrm>
            <a:off x="616650" y="18573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development was done simultaneously on two sides:</a:t>
            </a:r>
            <a:endParaRPr/>
          </a:p>
          <a:p>
            <a:pPr indent="0" lvl="0" marL="0" rtl="0" algn="l">
              <a:spcBef>
                <a:spcPts val="1600"/>
              </a:spcBef>
              <a:spcAft>
                <a:spcPts val="0"/>
              </a:spcAft>
              <a:buNone/>
            </a:pPr>
            <a:r>
              <a:rPr lang="en-GB"/>
              <a:t>I. Linux Side</a:t>
            </a:r>
            <a:endParaRPr/>
          </a:p>
          <a:p>
            <a:pPr indent="0" lvl="0" marL="0" rtl="0" algn="l">
              <a:spcBef>
                <a:spcPts val="1600"/>
              </a:spcBef>
              <a:spcAft>
                <a:spcPts val="1600"/>
              </a:spcAft>
              <a:buNone/>
            </a:pPr>
            <a:r>
              <a:rPr lang="en-GB"/>
              <a:t>II. Unity Side in Windows 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Linux Side of Development</a:t>
            </a:r>
            <a:endParaRPr/>
          </a:p>
        </p:txBody>
      </p:sp>
      <p:sp>
        <p:nvSpPr>
          <p:cNvPr id="292" name="Google Shape;292;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W</a:t>
            </a:r>
            <a:r>
              <a:rPr lang="en-GB"/>
              <a:t>e wrote a script, named 'script.sh', to compile and debug the C++ program, named 'main.cpp'. </a:t>
            </a:r>
            <a:endParaRPr/>
          </a:p>
          <a:p>
            <a:pPr indent="-311150" lvl="0" marL="457200" rtl="0" algn="l">
              <a:spcBef>
                <a:spcPts val="0"/>
              </a:spcBef>
              <a:spcAft>
                <a:spcPts val="0"/>
              </a:spcAft>
              <a:buSzPts val="1300"/>
              <a:buChar char="●"/>
            </a:pPr>
            <a:r>
              <a:rPr lang="en-GB"/>
              <a:t>This script also implements the time command and retrieves other relevant information regarding the process, storing them in a file named 'time.txt'.</a:t>
            </a:r>
            <a:endParaRPr/>
          </a:p>
          <a:p>
            <a:pPr indent="-311150" lvl="0" marL="457200" rtl="0" algn="l">
              <a:spcBef>
                <a:spcPts val="0"/>
              </a:spcBef>
              <a:spcAft>
                <a:spcPts val="0"/>
              </a:spcAft>
              <a:buSzPts val="1300"/>
              <a:buChar char="●"/>
            </a:pPr>
            <a:r>
              <a:rPr lang="en-GB"/>
              <a:t>The script also executes a C++ program named 'func_finder.cpp'. This program finds all the functions and stores them in a file named 'func_list.txt'.</a:t>
            </a:r>
            <a:endParaRPr/>
          </a:p>
          <a:p>
            <a:pPr indent="-311150" lvl="0" marL="457200" rtl="0" algn="l">
              <a:spcBef>
                <a:spcPts val="0"/>
              </a:spcBef>
              <a:spcAft>
                <a:spcPts val="0"/>
              </a:spcAft>
              <a:buSzPts val="1300"/>
              <a:buChar char="●"/>
            </a:pPr>
            <a:r>
              <a:rPr lang="en-GB"/>
              <a:t>We have written a GDB script inside ‘inputgdb.txt’, which makes successive calls for the 'step' and 'info locals' functions.</a:t>
            </a:r>
            <a:endParaRPr/>
          </a:p>
          <a:p>
            <a:pPr indent="-311150" lvl="0" marL="457200" rtl="0" algn="l">
              <a:spcBef>
                <a:spcPts val="0"/>
              </a:spcBef>
              <a:spcAft>
                <a:spcPts val="0"/>
              </a:spcAft>
              <a:buSzPts val="1300"/>
              <a:buChar char="●"/>
            </a:pPr>
            <a:r>
              <a:rPr lang="en-GB"/>
              <a:t>For the GDB process, pagination is set to off, so that irrelevant information is not displayed, and logging is set to on, so that the output is stored in a file named 'gdb.txt'. The breakpoint is set at main().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